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25"/>
  </p:notesMasterIdLst>
  <p:sldIdLst>
    <p:sldId id="256" r:id="rId2"/>
    <p:sldId id="268" r:id="rId3"/>
    <p:sldId id="282" r:id="rId4"/>
    <p:sldId id="281" r:id="rId5"/>
    <p:sldId id="267" r:id="rId6"/>
    <p:sldId id="266" r:id="rId7"/>
    <p:sldId id="265" r:id="rId8"/>
    <p:sldId id="264" r:id="rId9"/>
    <p:sldId id="269" r:id="rId10"/>
    <p:sldId id="263" r:id="rId11"/>
    <p:sldId id="257" r:id="rId12"/>
    <p:sldId id="270" r:id="rId13"/>
    <p:sldId id="258" r:id="rId14"/>
    <p:sldId id="261" r:id="rId15"/>
    <p:sldId id="260" r:id="rId16"/>
    <p:sldId id="273" r:id="rId17"/>
    <p:sldId id="274" r:id="rId18"/>
    <p:sldId id="275" r:id="rId19"/>
    <p:sldId id="277" r:id="rId20"/>
    <p:sldId id="276" r:id="rId21"/>
    <p:sldId id="272" r:id="rId22"/>
    <p:sldId id="279" r:id="rId23"/>
    <p:sldId id="278" r:id="rId2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1158" y="4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CD339-A782-42F2-8C35-51DB40F36DEC}" type="datetimeFigureOut">
              <a:rPr lang="th-TH" smtClean="0"/>
              <a:t>10/10/66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D42E1-CBEC-41BD-A4BE-CB7C1312E3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3560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5D42E1-CBEC-41BD-A4BE-CB7C1312E354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48077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BA97926-E60E-44F3-951B-69ECC907D465}" type="datetime1">
              <a:rPr lang="th-TH" smtClean="0"/>
              <a:t>10/10/66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17266-54C1-4808-840B-B8E92B4381D1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C4ED8-8FD3-4FA5-83E0-DBBA4F73F2F2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ED4EF-F219-4DA2-9648-C1BB0CDBB084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9D35-A113-4AB9-A290-DB5B4986674D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DDCC-56BB-4A3E-9311-B47CAD2533DB}" type="datetime1">
              <a:rPr lang="th-TH" smtClean="0"/>
              <a:t>10/10/66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9255C3-24B6-4F2D-AC49-29E9CFF59275}" type="datetime1">
              <a:rPr lang="th-TH" smtClean="0"/>
              <a:t>10/10/66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AEA7E-5C16-4D89-9B8A-2B2142F6ACFA}" type="datetime1">
              <a:rPr lang="th-TH" smtClean="0"/>
              <a:t>10/10/66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17F7-D2CC-4DD1-B868-F29223E6C130}" type="datetime1">
              <a:rPr lang="th-TH" smtClean="0"/>
              <a:t>10/10/66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61849F-E0F5-4422-9E3A-9D413FA784FC}" type="datetime1">
              <a:rPr lang="th-TH" smtClean="0"/>
              <a:t>10/10/66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9066FE-205B-4DBC-98BB-F2A8A8B2E5C2}" type="datetime1">
              <a:rPr lang="th-TH" smtClean="0"/>
              <a:t>10/10/66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7CC2223-CE95-42B5-87C1-D43E144E345B}" type="datetime1">
              <a:rPr lang="th-TH" smtClean="0"/>
              <a:t>10/10/66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บท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 ๑๑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1" y="3695700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การบริหาร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ในธุรกิจครอบครัว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870915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ผลการขัดแย้ง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7" name="Right Arrow Callout 6"/>
          <p:cNvSpPr/>
          <p:nvPr/>
        </p:nvSpPr>
        <p:spPr>
          <a:xfrm>
            <a:off x="539552" y="2301991"/>
            <a:ext cx="2460798" cy="2412268"/>
          </a:xfrm>
          <a:prstGeom prst="rightArrowCallout">
            <a:avLst>
              <a:gd name="adj1" fmla="val 33529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ความขัดแย้งที่ส่งผลเชิงลบ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526234"/>
              </p:ext>
            </p:extLst>
          </p:nvPr>
        </p:nvGraphicFramePr>
        <p:xfrm>
          <a:off x="3203848" y="2301991"/>
          <a:ext cx="5400600" cy="280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0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37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สร้างความสัมพันธ์ไม่ดี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เสียเวลาและทรัพยากรโดยเปล่าประโยชน์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2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มีการมุ่งผลประโยชน์ส่วนตนมากกว่าผลประโยชน์   ส่วนรวม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74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เกิดการแบ่งพรรคแบ่งพวก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สาเหตุของการขัดแย้ง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9140" y="1615858"/>
            <a:ext cx="8175348" cy="462145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โดยทั่วไปสาเหตุที่จะนำไปสู่ความขัดแย้งอาจแบ่งได้เป็น 2 ประเด็นหลัก คือ เป้าหมาย และ วิธีการ </a:t>
            </a:r>
          </a:p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1. ความขัดแย้งทางด้านเป้าหมาย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เกิดจากเป้าหมายที่แตกต่างกัน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ความต้องการและความคาดหวังต่างกัน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เพื่อให้เป้าหมายของตนบรรลุผล จนนำไปสู่ความขัดแย้ง 		* หากมีเป้าหมายเดียวกัน มีการแข่งขัน ทำให้เกิดการขัดแย้งกัน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การไม่สามารถบรรลุเป้าหมายร่วมกันได้ นำไปสู่ความขัดแย้ง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53464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สาเหตุของการขัดแย้ง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1041" y="1615858"/>
            <a:ext cx="8103407" cy="4765470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</a:t>
            </a: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2. ความขัดแย้งทางด้านวิธีการ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ความขัดแย้งอันเนื่องมาจากมีเป้าหมายเดียวกัน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ใช้วิธีการที่จะให้บรรลุเป้าหมายต่างกัน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สามารถร่วมงานกันได้ แนวทาง / การปฏิบัติ อาจแตกต่างกัน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ฝ่ายหนึ่งอาจมีความคิดเห็นตรงกันในวิธีการปฏิบัติ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อีกฝ่ายอาจไม่เห็นด้วยกับวิธีการดังกล่าวก็ได้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สาเหตุนี้อาจจะนำไปสู่ความขัดแย้งได้ทางหนึ่ง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1749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339" y="501571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สาเหตุที่ทำให้เกิดความขัดแย้ง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2204864"/>
            <a:ext cx="7416824" cy="3312368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1) การกำหนดทิศทางในอนาคตของธุรกิจครอบครัว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2) ความสมดุลระหว่างความต้องการของธุรกิจกับครอบครัว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3) การสื่อสารในครอบครัว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4) การสืบทอดกิจการ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5) ภาวะวิกฤตทางการเงิน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174" y="1490634"/>
            <a:ext cx="8055100" cy="4756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827584" y="882298"/>
            <a:ext cx="41697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b="1" dirty="0"/>
              <a:t>สาเหตุหลักของความขัดแย้งในธุรกิจครอบครัว</a:t>
            </a:r>
          </a:p>
        </p:txBody>
      </p:sp>
      <p:sp>
        <p:nvSpPr>
          <p:cNvPr id="8" name="Rectangle 7"/>
          <p:cNvSpPr/>
          <p:nvPr/>
        </p:nvSpPr>
        <p:spPr>
          <a:xfrm>
            <a:off x="458699" y="6085031"/>
            <a:ext cx="800173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1600" b="1" dirty="0">
                <a:solidFill>
                  <a:srgbClr val="C0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ที่มา : เอกชัย อภิศักดิ์กุล. การบริหารธุรกิจครอบครัวศาสตร์และศิลป์ของความยั่งยืน.2561.กรุงเทพมหานคร.บริษัททริปเปิ้ล เอ็ดดูเคชั่น  จำกัด.</a:t>
            </a:r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วิธีการขจัดความขัดแย้ง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7632964" cy="4536504"/>
          </a:xfrm>
        </p:spPr>
        <p:txBody>
          <a:bodyPr>
            <a:normAutofit fontScale="92500"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1. พัฒนามุมมองและสื่อสารให้เกิดความเข้าใจโดยทั่วกัน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เช่น พันธกิจ ธรรมนูญ ครอบครัว หรือจรรยาบรรณธุรกิจ เป็นต้น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2. การสร้างนโยบาย ส่งเสริมการตัดสินใจในเรื่องต่างๆให้กับสมาชิก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 ในครอบครัวเห็นมุมมองที่แตกต่าง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3.ใช้การติดต่อสื่อสารเพื่อเชื่อมโยงกันในการแก้ไขปัญหาหรือลความ   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   ขัดแย้งที่เกิดขึ้น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4. ให้ความสำคัญกับการสื่อสารในครอบครัวเป็นหลัก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200800" cy="936104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วิธีการแก้ไขข้อขัดแย้งขั้นพื้นฐาน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4"/>
            <a:ext cx="8208912" cy="4536504"/>
          </a:xfrm>
        </p:spPr>
        <p:txBody>
          <a:bodyPr>
            <a:normAutofit fontScale="92500"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     1. การหลีกเลี่ยง (</a:t>
            </a:r>
            <a:r>
              <a:rPr lang="en-US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Avoidance)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เป็นวิธีที่เกิดประสิทธิผลน้อยที่สุด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การหลีกเลี่ยงไม่ได้ทําให้ความขัดแย้งนั้นหมดไป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เป็นเพียงการหลบหลีกปัญหา ไม่ได้เกิดการแก้ไข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การหลีกเลี่ยง อาจทำให้คู่กรณีเกิดโทสะมากขึ้น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เช่น ฝ่ายตรงข้ามอาจคิดว่าเราไม่ให้ความสําคัญหรือสนใจรับฟัง ฯลฯ 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วิธีการหลีกเลี่ยงจึงเป็นการหนีปัญหา</a:t>
            </a:r>
          </a:p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การหลีกเลี่ยงใช้ได้ดีสําหรับประเด็นปัญหาที่ไม่ค่อยสําคัญ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 algn="just">
              <a:buNone/>
            </a:pP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00C7475E-20A3-4326-9729-AAF078B52576}"/>
              </a:ext>
            </a:extLst>
          </p:cNvPr>
          <p:cNvSpPr/>
          <p:nvPr/>
        </p:nvSpPr>
        <p:spPr>
          <a:xfrm>
            <a:off x="8151772" y="570825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954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60748"/>
            <a:ext cx="7920880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2.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การปรองดอง (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Accommodation)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* เป็นวิธีแก้ปัญหาด้วยการเสียสละความต้องการของตนเอง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การให้ฝ่ายตรงข้ามบรรลุความต้องการของตน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เป็นการสร้างความพึงพอใจให้อีกฝ่าย หลีกเลี่ยงความขัดแย้ง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การปองดองไม่ก่อให้เกิดความพึงพอใจแก่ผู้ยินยอมให้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เป็นการสร้างความคับแค้นใจที่ติดค้างอยู่ในใจ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* วิธีนี้ไม่ใช่ทางเลือกที่ดี ในการแก้ไขปัญหาขัดแย้ง เรื่องสําคัญ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4AD0CE39-B114-4153-BCEF-EA1103C27F4F}"/>
              </a:ext>
            </a:extLst>
          </p:cNvPr>
          <p:cNvSpPr/>
          <p:nvPr/>
        </p:nvSpPr>
        <p:spPr>
          <a:xfrm>
            <a:off x="8151772" y="570825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9130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29923"/>
            <a:ext cx="8208912" cy="4536504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3. การประนีประนอม (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Compromise)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เป็นวิธีที่บุคคลทั้งสองฝ่ายที่มีความขัดแย้ง สามารถตกลงกันได้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โดยพบกันครึ่งทาง ต่างยอมลดความต้องการของตนบางส่วนลง 	* วิธีที่แต่ละฝ่ายต้องเสียสละบางส่วนเพื่อยุติความขัดแย้ง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สองฝ่ายอาจไม่ค่อยเห็นด้วยอย่างเต็มที่นักในระยะยาว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เพราะต่างฝ่ายต่างก็ยอมเสียบางส่วนของตน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* ใช้ได้ผลกับความขัดแย้งในผลประโยชน์ หรือเพื่อให้สิ่งที่</a:t>
            </a:r>
            <a:r>
              <a:rPr lang="th-TH" sz="3200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สําคัญ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    กว่าสามารถดําเนินต่อไปได้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B31D539-BB5D-4081-842A-A58E6E494773}"/>
              </a:ext>
            </a:extLst>
          </p:cNvPr>
          <p:cNvSpPr/>
          <p:nvPr/>
        </p:nvSpPr>
        <p:spPr>
          <a:xfrm>
            <a:off x="8151772" y="570825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9576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937" y="1351617"/>
            <a:ext cx="8225519" cy="5074235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    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4. การแข่งขัน (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Competition)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มีการการแข่งขัน แพ้ / ชนะ เพื่อบรรลุความต้องการ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อาจใช้อํานาจ / ความก้าวร้าว / รุนแรง หากมีอุปสรรค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ใช้วิธีทําลายอีกฝ่ายตรงข้าม เพื่อได้มาซึ่งตนเอง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การเลือกใช้วิธีแข่งขัน เป็นการบีบบังคับให้เกิดการยอมรับ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เป็นการสร้างความพึงพอใจให้แก่ผู้ที่เป็นฝ่ายชนะ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ผู้ที่เป็นฝ่ายแพ้รอเวลาที่จะหาทางแก้แค้น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วิธีนี้ไม่เหมาะสําหรับธุรกิจครอบครัว   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1541A081-81A5-4EB4-BF53-610C25CC590D}"/>
              </a:ext>
            </a:extLst>
          </p:cNvPr>
          <p:cNvSpPr/>
          <p:nvPr/>
        </p:nvSpPr>
        <p:spPr>
          <a:xfrm>
            <a:off x="8151772" y="5708254"/>
            <a:ext cx="432048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31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05" y="489045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296" y="2492896"/>
            <a:ext cx="7524128" cy="1512168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 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Conflict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การต่อสู้ การสงคราม การไม่ถูกกันเมื่อความสนใจ ความคิดหรือการกระทำไม่เหมือนกัน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b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5125" y="872682"/>
            <a:ext cx="8187941" cy="511263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    5. การร่วมมือ (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Collaboration)</a:t>
            </a: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การแก้ไขความขัดแย้งด้วยการเผชิญหน้ากับปัญหา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เป็นวิธีที่มีประสิทธิภาพมากที่สุด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คู่กรณีทั้งสองฝ่ายยินยอมที่จะหันหน้าเข้าหารือกัน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เพื่อหาวิธีที่ดีที่สุดสําหรับการช่วยกันบริหารความขัดแย้ง 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สองฝ่ายยินยอมพร้อมใจ ที่จะปฏิบัติตามผลของข้อยุติ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 วิธีนี้จําเป็นต้องใช้เวลามากสําหรับการจัดการแก้ไขปัญหา</a:t>
            </a:r>
          </a:p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*เป็นวิธีที่ดีที่สุดสําหรับบุคคลทุกฝ่ายที่เกี่ยวข้องกับข้อขัดแย้ง</a:t>
            </a:r>
            <a:endParaRPr lang="th-TH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853155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836712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แนวทางการลดความขัดแย้ง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4088" y="2323652"/>
            <a:ext cx="7912368" cy="3508977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1. สร้างการมีส่วนร่วมในการสื่อสาร	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2. การพัฒนาให้เกิดความผูกพันทางอารมณ์ 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3. การตั้งความคาดหวังร่วมกันของสมาชิกครอบครัว 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4. การสร้างจิตสำนึกในเป้าหมายและพันธกิจร่วมกัน</a:t>
            </a:r>
          </a:p>
          <a:p>
            <a:pPr marL="365760" lvl="1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5. สร้างกลไกที่เป็นทางการเพื่อการแก้ไขความขัดแย้ง</a:t>
            </a:r>
            <a:endParaRPr lang="th-TH" sz="30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354954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2492896"/>
            <a:ext cx="7632848" cy="1107485"/>
          </a:xfrm>
        </p:spPr>
        <p:txBody>
          <a:bodyPr>
            <a:normAutofit fontScale="70000" lnSpcReduction="20000"/>
          </a:bodyPr>
          <a:lstStyle/>
          <a:p>
            <a:pPr marL="68580" indent="0" algn="ctr">
              <a:buNone/>
            </a:pPr>
            <a:endParaRPr lang="th-TH" dirty="0"/>
          </a:p>
          <a:p>
            <a:pPr marL="68580" indent="0" algn="ctr">
              <a:buNone/>
            </a:pPr>
            <a:r>
              <a:rPr lang="th-TH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 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94221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05" y="489045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296" y="1988840"/>
            <a:ext cx="7524128" cy="1800200"/>
          </a:xfrm>
        </p:spPr>
        <p:txBody>
          <a:bodyPr>
            <a:normAutofit fontScale="92500" lnSpcReduction="10000"/>
          </a:bodyPr>
          <a:lstStyle/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b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 ความขัดแย้ง </a:t>
            </a:r>
            <a:r>
              <a:rPr lang="en-US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Conflict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หมายถึง การที่ทั้งสองฝ่ายจะไม่ทำตามกันแล้วยังพยายามที่จะต้านเอาไว้อีกด้วย</a:t>
            </a:r>
            <a:b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23459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605" y="489045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ความหมาย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296" y="1772816"/>
            <a:ext cx="7524128" cy="237626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b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</a:br>
            <a:r>
              <a:rPr lang="en-US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b="1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 หมายถึง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ความรู้สึกหรือปฏิกิริยาของบุคคลหรือกลุ่มคน ที่มีความคิดเห็น ค่านิยม และ เป้าหมายไม่เป็นไปในทางเดียวกัน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98709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548680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ความขัดแย้งในธุรกิจครอบครัว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15868"/>
            <a:ext cx="7762056" cy="357337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เกิดจากปัจจัยภายนอก </a:t>
            </a: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ธุรกิจครอบครัวไม่สามารถเติบโตหรือส่งผ่านธุรกิจไปยังคนรุ่นต่อไปได้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ปัญหาภายใน </a:t>
            </a:r>
            <a:r>
              <a:rPr lang="th-TH" sz="36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เป็นสาเหตุของการเติบโตธุรกิจครอบครัว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1. ระบบครอบครัว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	2. ระบบธุรกิจ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40466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1. ระบบครอบครัว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766171"/>
            <a:ext cx="7704856" cy="4255118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เป็นสิ่งเปราะบาง มีความอ่อนไหว ต่ออารมณ์ ความรู้สึก 	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ระบบนี้ถือกำเนิดในครอบครัว หรือ การแต่งงาน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การเป็นสมาชิกในครอบครัวถือเป็นสิ่งถาวร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สมาชิกในครอบครัว ถูกปฏิบัติเช่นเดียวกัน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เช่น ความเป็นสามี ภรรยา พ่อของลูก ความเป็นพี่ น้อง เป็นต้น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ความขัดแย้งเกิดขึ้นครอบครัวจะมีหนทางแก้ไขของตนเอง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ระบบธุรกิจ (</a:t>
            </a:r>
            <a:r>
              <a:rPr lang="en-US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Business</a:t>
            </a:r>
            <a:r>
              <a:rPr lang="en-US" sz="48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)</a:t>
            </a:r>
            <a:endParaRPr lang="th-TH" sz="48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8676" y="2132856"/>
            <a:ext cx="7560840" cy="3379292"/>
          </a:xfrm>
        </p:spPr>
        <p:txBody>
          <a:bodyPr>
            <a:normAutofit/>
          </a:bodyPr>
          <a:lstStyle/>
          <a:p>
            <a:pPr lvl="1">
              <a:buFont typeface="Wingdings" panose="05000000000000000000" pitchFamily="2" charset="2"/>
              <a:buChar char="Ø"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เป็นระบบที่ต้องการความชัดเจน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000" dirty="0">
                <a:latin typeface="Cordia New" panose="020B0304020202020204" pitchFamily="34" charset="-34"/>
                <a:cs typeface="Cordia New" panose="020B0304020202020204" pitchFamily="34" charset="-34"/>
              </a:rPr>
              <a:t> </a:t>
            </a: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เป็นระบบไม่มีอารมณ์ความรู้สึกมาเกี่ยวข้อง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ใช้ความสำเร็จทางธุรกิจมาเป็นเครื่องชี้วัดความสำเร็จ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 ความขัดแย้งที่เกิดขึ้นกับระบบธุรกิจ  ต้องมีวิธีจัดการกับความขัดแย้ง</a:t>
            </a:r>
            <a:endParaRPr lang="en-US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24744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dia New" panose="020B0304020202020204" pitchFamily="34" charset="-34"/>
                <a:cs typeface="Cordia New" panose="020B0304020202020204" pitchFamily="34" charset="-34"/>
              </a:rPr>
              <a:t>ปัญหาความขัดแย้ง</a:t>
            </a:r>
            <a:endParaRPr lang="th-TH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2420888"/>
            <a:ext cx="7488832" cy="374441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th-TH" sz="3200" dirty="0"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 ให้ผลในเชิงบวก และเชิงลบ สร้างสรรค์ หรือ ทำลาย (</a:t>
            </a:r>
            <a:r>
              <a:rPr lang="en-US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Creative or Destructive) </a:t>
            </a:r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	</a:t>
            </a:r>
          </a:p>
          <a:p>
            <a:pPr lvl="3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ความขัดแย้งเชิงบวก เป็นจุดนำไปสู่ ความสร้างสรรค์ </a:t>
            </a:r>
          </a:p>
          <a:p>
            <a:pPr lvl="3"/>
            <a:r>
              <a:rPr lang="th-TH" sz="3200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 ความขัดแย้งเชิงลบ เป็นจุดนำไปสู่การทำลาย มากกว่าการสร้างสรรค์</a:t>
            </a:r>
            <a:endParaRPr lang="en-US" sz="3200" dirty="0">
              <a:solidFill>
                <a:schemeClr val="tx1"/>
              </a:solidFill>
              <a:latin typeface="Cordia New" panose="020B0304020202020204" pitchFamily="34" charset="-34"/>
              <a:cs typeface="Cordia New" panose="020B0304020202020204" pitchFamily="34" charset="-34"/>
            </a:endParaRPr>
          </a:p>
          <a:p>
            <a:pPr marL="68580" indent="0">
              <a:buNone/>
            </a:pPr>
            <a:endParaRPr lang="th-TH" sz="3200" dirty="0">
              <a:latin typeface="Cordia New" panose="020B0304020202020204" pitchFamily="34" charset="-34"/>
              <a:cs typeface="Cordia New" panose="020B0304020202020204" pitchFamily="34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3944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76672"/>
            <a:ext cx="7024744" cy="1143000"/>
          </a:xfrm>
        </p:spPr>
        <p:txBody>
          <a:bodyPr>
            <a:normAutofit/>
          </a:bodyPr>
          <a:lstStyle/>
          <a:p>
            <a:r>
              <a:rPr lang="th-TH" sz="48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ผลการขัดแย้ง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70255"/>
            <a:ext cx="3502152" cy="365125"/>
          </a:xfrm>
        </p:spPr>
        <p:txBody>
          <a:bodyPr/>
          <a:lstStyle/>
          <a:p>
            <a:r>
              <a:rPr lang="en-US" b="1" dirty="0" err="1">
                <a:solidFill>
                  <a:schemeClr val="tx1"/>
                </a:solidFill>
              </a:rPr>
              <a:t>Asst.Prof</a:t>
            </a:r>
            <a:r>
              <a:rPr lang="en-US" b="1" dirty="0">
                <a:solidFill>
                  <a:schemeClr val="tx1"/>
                </a:solidFill>
              </a:rPr>
              <a:t>. </a:t>
            </a:r>
            <a:r>
              <a:rPr lang="en-US" b="1" dirty="0" err="1">
                <a:solidFill>
                  <a:schemeClr val="tx1"/>
                </a:solidFill>
              </a:rPr>
              <a:t>Kawinphat</a:t>
            </a:r>
            <a:r>
              <a:rPr lang="en-US" b="1" dirty="0">
                <a:solidFill>
                  <a:schemeClr val="tx1"/>
                </a:solidFill>
              </a:rPr>
              <a:t>  </a:t>
            </a:r>
            <a:r>
              <a:rPr lang="en-US" b="1" dirty="0" err="1">
                <a:solidFill>
                  <a:schemeClr val="tx1"/>
                </a:solidFill>
              </a:rPr>
              <a:t>Lertpongmanee</a:t>
            </a:r>
            <a:endParaRPr lang="th-TH" b="1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  <p:sp>
        <p:nvSpPr>
          <p:cNvPr id="7" name="Right Arrow Callout 6"/>
          <p:cNvSpPr/>
          <p:nvPr/>
        </p:nvSpPr>
        <p:spPr>
          <a:xfrm>
            <a:off x="627594" y="2331860"/>
            <a:ext cx="2448272" cy="2683280"/>
          </a:xfrm>
          <a:prstGeom prst="rightArrowCallout">
            <a:avLst>
              <a:gd name="adj1" fmla="val 41110"/>
              <a:gd name="adj2" fmla="val 25000"/>
              <a:gd name="adj3" fmla="val 25000"/>
              <a:gd name="adj4" fmla="val 64977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rPr>
              <a:t>ความขัดแย้งที่ส่งผลเชิงบวก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1396134"/>
              </p:ext>
            </p:extLst>
          </p:nvPr>
        </p:nvGraphicFramePr>
        <p:xfrm>
          <a:off x="3265584" y="2060848"/>
          <a:ext cx="5338864" cy="29542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338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833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เกิดความคิดสร้างสรรค์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82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เกิดความสามัคคี ใกล้ชิดสนิทสนม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ลดความเสี่ยง จากการมองเพียงมุมเดียว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666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3200" dirty="0">
                          <a:solidFill>
                            <a:schemeClr val="tx1"/>
                          </a:solidFill>
                          <a:effectLst/>
                          <a:latin typeface="Cordia New" panose="020B0304020202020204" pitchFamily="34" charset="-34"/>
                          <a:cs typeface="Cordia New" panose="020B0304020202020204" pitchFamily="34" charset="-34"/>
                        </a:rPr>
                        <a:t>-  สามารถจัดการและค้นหาวิธีการแก้ไขปัญหาที่เกิดขึ้นได้</a:t>
                      </a:r>
                      <a:endParaRPr lang="en-US" sz="3200" dirty="0">
                        <a:solidFill>
                          <a:schemeClr val="tx1"/>
                        </a:solidFill>
                        <a:effectLst/>
                        <a:latin typeface="Cordia New" panose="020B0304020202020204" pitchFamily="34" charset="-34"/>
                        <a:ea typeface="Calibri"/>
                        <a:cs typeface="Cordia New" panose="020B0304020202020204" pitchFamily="34" charset="-34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29910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243</TotalTime>
  <Words>1672</Words>
  <Application>Microsoft Office PowerPoint</Application>
  <PresentationFormat>On-screen Show (4:3)</PresentationFormat>
  <Paragraphs>184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2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๑๑ </vt:lpstr>
      <vt:lpstr>ความหมาย</vt:lpstr>
      <vt:lpstr>ความหมาย</vt:lpstr>
      <vt:lpstr>ความหมาย</vt:lpstr>
      <vt:lpstr>ความขัดแย้งในธุรกิจครอบครัว</vt:lpstr>
      <vt:lpstr>1. ระบบครอบครัว</vt:lpstr>
      <vt:lpstr>ระบบธุรกิจ (Business)</vt:lpstr>
      <vt:lpstr>ปัญหาความขัดแย้ง</vt:lpstr>
      <vt:lpstr>ผลการขัดแย้ง</vt:lpstr>
      <vt:lpstr>ผลการขัดแย้ง</vt:lpstr>
      <vt:lpstr>สาเหตุของการขัดแย้ง</vt:lpstr>
      <vt:lpstr>สาเหตุของการขัดแย้ง</vt:lpstr>
      <vt:lpstr>สาเหตุที่ทำให้เกิดความขัดแย้ง </vt:lpstr>
      <vt:lpstr>PowerPoint Presentation</vt:lpstr>
      <vt:lpstr>วิธีการขจัดความขัดแย้ง</vt:lpstr>
      <vt:lpstr>วิธีการแก้ไขข้อขัดแย้งขั้นพื้นฐาน</vt:lpstr>
      <vt:lpstr>PowerPoint Presentation</vt:lpstr>
      <vt:lpstr>PowerPoint Presentation</vt:lpstr>
      <vt:lpstr>PowerPoint Presentation</vt:lpstr>
      <vt:lpstr>PowerPoint Presentation</vt:lpstr>
      <vt:lpstr>แนวทางการลดความขัดแย้ง</vt:lpstr>
      <vt:lpstr>PowerPoint Presentation</vt:lpstr>
      <vt:lpstr>เอกสารอ้างอิง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40</cp:revision>
  <dcterms:created xsi:type="dcterms:W3CDTF">2018-12-26T08:12:22Z</dcterms:created>
  <dcterms:modified xsi:type="dcterms:W3CDTF">2023-10-10T04:39:22Z</dcterms:modified>
</cp:coreProperties>
</file>